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4" r:id="rId4"/>
    <p:sldId id="261" r:id="rId5"/>
    <p:sldId id="263" r:id="rId6"/>
    <p:sldId id="265" r:id="rId7"/>
    <p:sldId id="262" r:id="rId8"/>
    <p:sldId id="259" r:id="rId9"/>
    <p:sldId id="266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26298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441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854461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7248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7248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u="sng" dirty="0" smtClean="0"/>
              <a:t>Moduł III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Rozwój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III.1. Opis kompetencji matematyczno – przyrodniczych i ich poziomu na III etapie edukacyjnym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/>
          <a:lstStyle/>
          <a:p>
            <a:r>
              <a:rPr lang="pl-PL" b="1" dirty="0" smtClean="0"/>
              <a:t>Kompetencje matematyczne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pl-PL" sz="2800" dirty="0" smtClean="0"/>
              <a:t>Kompetencje matematyczne obejmują umiejętność </a:t>
            </a:r>
            <a:r>
              <a:rPr lang="pl-PL" sz="2800" b="1" dirty="0" smtClean="0"/>
              <a:t>rozwijania i wykorzystywania </a:t>
            </a:r>
            <a:r>
              <a:rPr lang="pl-PL" sz="2800" dirty="0" smtClean="0"/>
              <a:t>myślenia matematycznego w celu </a:t>
            </a:r>
            <a:r>
              <a:rPr lang="pl-PL" sz="2800" b="1" dirty="0" smtClean="0"/>
              <a:t>rozwiązywania problemów </a:t>
            </a:r>
            <a:r>
              <a:rPr lang="pl-PL" sz="2800" dirty="0" smtClean="0"/>
              <a:t>wynikających z codziennych sytuacji, a także – w różnym stopniu – zdolność i chęć stosowania matematycznych </a:t>
            </a:r>
            <a:r>
              <a:rPr lang="pl-PL" sz="2800" b="1" dirty="0" smtClean="0"/>
              <a:t>sposobów myślenia </a:t>
            </a:r>
            <a:r>
              <a:rPr lang="pl-PL" sz="2800" dirty="0" smtClean="0"/>
              <a:t>(myślenie logiczne i przestrzenne) </a:t>
            </a:r>
            <a:r>
              <a:rPr lang="pl-PL" sz="2800" b="1" dirty="0" smtClean="0"/>
              <a:t>oraz prezentacji </a:t>
            </a:r>
            <a:r>
              <a:rPr lang="pl-PL" sz="2800" dirty="0" smtClean="0"/>
              <a:t>(wzory, modele, </a:t>
            </a:r>
            <a:r>
              <a:rPr lang="pl-PL" sz="2800" dirty="0" err="1" smtClean="0"/>
              <a:t>konstrukty</a:t>
            </a:r>
            <a:r>
              <a:rPr lang="pl-PL" sz="2800" dirty="0" smtClean="0"/>
              <a:t>, wykresy, tabele).</a:t>
            </a:r>
            <a:endParaRPr kumimoji="0" lang="pl-PL" sz="28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800" b="1" dirty="0" smtClean="0"/>
              <a:t>Wiedza </a:t>
            </a:r>
            <a:endParaRPr lang="pl-PL" sz="2800" dirty="0" smtClean="0"/>
          </a:p>
          <a:p>
            <a:r>
              <a:rPr lang="pl-PL" sz="2800" dirty="0" smtClean="0"/>
              <a:t>Niezbędna wiedza w dziedzinie matematyki obejmuje: solidną </a:t>
            </a:r>
            <a:r>
              <a:rPr lang="pl-PL" sz="2800" b="1" dirty="0" smtClean="0"/>
              <a:t>umiejętność liczenia</a:t>
            </a:r>
            <a:r>
              <a:rPr lang="pl-PL" sz="2800" dirty="0" smtClean="0"/>
              <a:t>, znajomość </a:t>
            </a:r>
            <a:r>
              <a:rPr lang="pl-PL" sz="2800" b="1" dirty="0" smtClean="0"/>
              <a:t>miar i struktur</a:t>
            </a:r>
            <a:r>
              <a:rPr lang="pl-PL" sz="2800" dirty="0" smtClean="0"/>
              <a:t>, głównych </a:t>
            </a:r>
            <a:r>
              <a:rPr lang="pl-PL" sz="2800" b="1" dirty="0" smtClean="0"/>
              <a:t>operacji i sposobów prezentacji </a:t>
            </a:r>
            <a:r>
              <a:rPr lang="pl-PL" sz="2800" dirty="0" smtClean="0"/>
              <a:t>matematycznej, rozumienie </a:t>
            </a:r>
            <a:r>
              <a:rPr lang="pl-PL" sz="2800" b="1" dirty="0" smtClean="0"/>
              <a:t>terminów i pojęć </a:t>
            </a:r>
            <a:r>
              <a:rPr lang="pl-PL" sz="2800" dirty="0" smtClean="0"/>
              <a:t>matematycznych oraz świadomość </a:t>
            </a:r>
            <a:r>
              <a:rPr lang="pl-PL" sz="2800" b="1" dirty="0" smtClean="0"/>
              <a:t>pytań</a:t>
            </a:r>
            <a:r>
              <a:rPr lang="pl-PL" sz="2800" dirty="0" smtClean="0"/>
              <a:t>, na które matematyka może dać odpowiedź i jej ograniczeń w tym zakresie.</a:t>
            </a:r>
            <a:endParaRPr lang="pl-PL" sz="2800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54889"/>
            <a:ext cx="10649607" cy="4127381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Umiejętności </a:t>
            </a:r>
            <a:endParaRPr lang="pl-PL" sz="2400" dirty="0" smtClean="0"/>
          </a:p>
          <a:p>
            <a:r>
              <a:rPr lang="pl-PL" sz="2400" dirty="0" smtClean="0"/>
              <a:t>Do umiejętności związanych z omawianą kompetencją zalicza się: stosowanie głównych </a:t>
            </a:r>
            <a:r>
              <a:rPr lang="pl-PL" sz="2400" b="1" dirty="0" smtClean="0"/>
              <a:t>zasad i procesów matematycznych </a:t>
            </a:r>
            <a:r>
              <a:rPr lang="pl-PL" sz="2400" dirty="0" smtClean="0"/>
              <a:t>w codziennych sytuacjach prywatnych i zawodowych, </a:t>
            </a:r>
            <a:r>
              <a:rPr lang="pl-PL" sz="2400" b="1" dirty="0" smtClean="0"/>
              <a:t>śledzenie i ocenianie ciągów argumentów</a:t>
            </a:r>
            <a:r>
              <a:rPr lang="pl-PL" sz="2400" dirty="0" smtClean="0"/>
              <a:t>, rozumowanie w </a:t>
            </a:r>
            <a:r>
              <a:rPr lang="pl-PL" sz="2400" b="1" dirty="0" smtClean="0"/>
              <a:t>matematyczny sposób</a:t>
            </a:r>
            <a:r>
              <a:rPr lang="pl-PL" sz="2400" dirty="0" smtClean="0"/>
              <a:t>, rozumienie </a:t>
            </a:r>
            <a:r>
              <a:rPr lang="pl-PL" sz="2400" b="1" dirty="0" smtClean="0"/>
              <a:t>dowodu matematycznego</a:t>
            </a:r>
            <a:r>
              <a:rPr lang="pl-PL" sz="2400" dirty="0" smtClean="0"/>
              <a:t>, komunikowanie się </a:t>
            </a:r>
            <a:r>
              <a:rPr lang="pl-PL" sz="2400" b="1" dirty="0" smtClean="0"/>
              <a:t>językiem matematycznym </a:t>
            </a:r>
            <a:r>
              <a:rPr lang="pl-PL" sz="2400" dirty="0" smtClean="0"/>
              <a:t>oraz korzystanie z odpowiednich pomocy.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l-PL" sz="2400" b="1" dirty="0" smtClean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496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1113"/>
            <a:ext cx="10648950" cy="4127500"/>
          </a:xfrm>
        </p:spPr>
        <p:txBody>
          <a:bodyPr>
            <a:normAutofit/>
          </a:bodyPr>
          <a:lstStyle/>
          <a:p>
            <a:r>
              <a:rPr lang="pl-PL" b="1" dirty="0" smtClean="0"/>
              <a:t>Postawy </a:t>
            </a:r>
            <a:endParaRPr lang="pl-PL" dirty="0" smtClean="0"/>
          </a:p>
          <a:p>
            <a:r>
              <a:rPr lang="pl-PL" dirty="0" smtClean="0"/>
              <a:t>Pozytywna postawa w matematyce opiera się </a:t>
            </a:r>
            <a:r>
              <a:rPr lang="pl-PL" b="1" dirty="0" smtClean="0"/>
              <a:t>szacunku wobec prawdy</a:t>
            </a:r>
            <a:r>
              <a:rPr lang="pl-PL" dirty="0" smtClean="0"/>
              <a:t>, a także chęci szukania przyczyn i oceniania ich zasadności.</a:t>
            </a:r>
            <a:endParaRPr lang="pl-PL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7307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535709"/>
          </a:xfrm>
        </p:spPr>
        <p:txBody>
          <a:bodyPr/>
          <a:lstStyle/>
          <a:p>
            <a:r>
              <a:rPr lang="pl-PL" b="1" dirty="0" smtClean="0"/>
              <a:t>Kompetencje naukowo-techniczne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40496" y="2222105"/>
            <a:ext cx="10649607" cy="32768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pl-PL" sz="2800" dirty="0" smtClean="0"/>
              <a:t>Kompetencje </a:t>
            </a:r>
            <a:r>
              <a:rPr lang="pl-PL" sz="2800" b="1" dirty="0" smtClean="0"/>
              <a:t>naukowe </a:t>
            </a:r>
            <a:r>
              <a:rPr lang="pl-PL" sz="2800" dirty="0" smtClean="0"/>
              <a:t>dotyczą do umiejętności i chęci wykorzystywania </a:t>
            </a:r>
            <a:r>
              <a:rPr lang="pl-PL" sz="2800" b="1" dirty="0" smtClean="0"/>
              <a:t>wiedzy </a:t>
            </a:r>
            <a:r>
              <a:rPr lang="pl-PL" sz="2800" dirty="0" smtClean="0"/>
              <a:t>oraz dostępnej </a:t>
            </a:r>
            <a:r>
              <a:rPr lang="pl-PL" sz="2800" b="1" dirty="0" smtClean="0"/>
              <a:t>metodologii </a:t>
            </a:r>
            <a:r>
              <a:rPr lang="pl-PL" sz="2800" dirty="0" smtClean="0"/>
              <a:t>do wyjaśniania świata przyrody, polegającego na </a:t>
            </a:r>
            <a:r>
              <a:rPr lang="pl-PL" sz="2800" b="1" dirty="0" smtClean="0"/>
              <a:t>formułowaniu pytań </a:t>
            </a:r>
            <a:r>
              <a:rPr lang="pl-PL" sz="2800" dirty="0" smtClean="0"/>
              <a:t>i </a:t>
            </a:r>
            <a:r>
              <a:rPr lang="pl-PL" sz="2800" b="1" dirty="0" smtClean="0"/>
              <a:t>wyciąganiu wniosków </a:t>
            </a:r>
            <a:r>
              <a:rPr lang="pl-PL" sz="2800" dirty="0" smtClean="0"/>
              <a:t>opartych na </a:t>
            </a:r>
            <a:r>
              <a:rPr lang="pl-PL" sz="2800" b="1" dirty="0" smtClean="0"/>
              <a:t>dowodach</a:t>
            </a:r>
            <a:r>
              <a:rPr lang="pl-PL" sz="2800" dirty="0" smtClean="0"/>
              <a:t>. </a:t>
            </a:r>
          </a:p>
          <a:p>
            <a:r>
              <a:rPr lang="pl-PL" sz="2800" dirty="0" smtClean="0"/>
              <a:t>Za kompetencje </a:t>
            </a:r>
            <a:r>
              <a:rPr lang="pl-PL" sz="2800" b="1" dirty="0" smtClean="0"/>
              <a:t>techniczne </a:t>
            </a:r>
            <a:r>
              <a:rPr lang="pl-PL" sz="2800" dirty="0" smtClean="0"/>
              <a:t>uznaje się </a:t>
            </a:r>
            <a:r>
              <a:rPr lang="pl-PL" sz="2800" b="1" dirty="0" smtClean="0"/>
              <a:t>stosowanie tej wiedzy i metodologii </a:t>
            </a:r>
            <a:r>
              <a:rPr lang="pl-PL" sz="2800" dirty="0" smtClean="0"/>
              <a:t>w odniesieniu do zaobserwowanych potrzeb lub pragnień ludzi. </a:t>
            </a:r>
          </a:p>
          <a:p>
            <a:r>
              <a:rPr lang="pl-PL" sz="2800" dirty="0" smtClean="0"/>
              <a:t>Kompetencje w zakresie </a:t>
            </a:r>
            <a:r>
              <a:rPr lang="pl-PL" sz="2800" b="1" dirty="0" smtClean="0"/>
              <a:t>nauki i techniki </a:t>
            </a:r>
            <a:r>
              <a:rPr lang="pl-PL" sz="2800" dirty="0" smtClean="0"/>
              <a:t>obejmują </a:t>
            </a:r>
            <a:r>
              <a:rPr lang="pl-PL" sz="2800" b="1" dirty="0" smtClean="0"/>
              <a:t>rozumienie zmian </a:t>
            </a:r>
            <a:r>
              <a:rPr lang="pl-PL" sz="2800" dirty="0" smtClean="0"/>
              <a:t>wynikających z działalności człowieka oraz </a:t>
            </a:r>
            <a:r>
              <a:rPr lang="pl-PL" sz="2800" b="1" dirty="0" smtClean="0"/>
              <a:t>odpowiedzialność </a:t>
            </a:r>
            <a:r>
              <a:rPr lang="pl-PL" sz="2800" dirty="0" smtClean="0"/>
              <a:t>poszczególnych obywateli. </a:t>
            </a:r>
            <a:endParaRPr kumimoji="0" lang="pl-PL" sz="280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7030" y="1565753"/>
            <a:ext cx="10321447" cy="3842193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Wiedza </a:t>
            </a:r>
            <a:endParaRPr lang="pl-PL" dirty="0" smtClean="0"/>
          </a:p>
          <a:p>
            <a:r>
              <a:rPr lang="pl-PL" dirty="0" smtClean="0"/>
              <a:t>Niezbędna wiedza w zakresie nauki i techniki obejmuje: główne </a:t>
            </a:r>
            <a:r>
              <a:rPr lang="pl-PL" b="1" dirty="0" smtClean="0"/>
              <a:t>prawa rządzące naturą</a:t>
            </a:r>
            <a:r>
              <a:rPr lang="pl-PL" dirty="0" smtClean="0"/>
              <a:t>, podstawowe </a:t>
            </a:r>
            <a:r>
              <a:rPr lang="pl-PL" b="1" dirty="0" smtClean="0"/>
              <a:t>pojęcia naukowe</a:t>
            </a:r>
            <a:r>
              <a:rPr lang="pl-PL" dirty="0" smtClean="0"/>
              <a:t>, </a:t>
            </a:r>
            <a:r>
              <a:rPr lang="pl-PL" b="1" dirty="0" smtClean="0"/>
              <a:t>zasady i metody</a:t>
            </a:r>
            <a:r>
              <a:rPr lang="pl-PL" dirty="0" smtClean="0"/>
              <a:t>, </a:t>
            </a:r>
            <a:r>
              <a:rPr lang="pl-PL" b="1" dirty="0" smtClean="0"/>
              <a:t>technikę </a:t>
            </a:r>
            <a:r>
              <a:rPr lang="pl-PL" dirty="0" smtClean="0"/>
              <a:t>oraz </a:t>
            </a:r>
            <a:r>
              <a:rPr lang="pl-PL" b="1" dirty="0" smtClean="0"/>
              <a:t>produkty i procesy techniczne</a:t>
            </a:r>
            <a:r>
              <a:rPr lang="pl-PL" dirty="0" smtClean="0"/>
              <a:t>, a także </a:t>
            </a:r>
            <a:r>
              <a:rPr lang="pl-PL" b="1" dirty="0" smtClean="0"/>
              <a:t>świadomość wpływu </a:t>
            </a:r>
            <a:r>
              <a:rPr lang="pl-PL" dirty="0" smtClean="0"/>
              <a:t>nauki i technologii na świat przyrody. Kompetencje te powinny umożliwiać lepsze rozumienie </a:t>
            </a:r>
            <a:r>
              <a:rPr lang="pl-PL" b="1" dirty="0" smtClean="0"/>
              <a:t>korzyści, ograniczeń i zagrożeń </a:t>
            </a:r>
            <a:r>
              <a:rPr lang="pl-PL" dirty="0" smtClean="0"/>
              <a:t>wynikających </a:t>
            </a:r>
            <a:r>
              <a:rPr lang="pl-PL" b="1" dirty="0" smtClean="0"/>
              <a:t>z teorii i zastosowań naukowych </a:t>
            </a:r>
            <a:r>
              <a:rPr lang="pl-PL" dirty="0" smtClean="0"/>
              <a:t>oraz </a:t>
            </a:r>
            <a:r>
              <a:rPr lang="pl-PL" b="1" dirty="0" smtClean="0"/>
              <a:t>techniki w społeczeństwach </a:t>
            </a:r>
            <a:r>
              <a:rPr lang="pl-PL" dirty="0" smtClean="0"/>
              <a:t>(w powiązaniu z podejmowaniem decyzji, wartościami, zagadnieniami moralnymi, kulturą itp.).</a:t>
            </a:r>
            <a:endParaRPr lang="pl-PL" dirty="0">
              <a:solidFill>
                <a:srgbClr val="0070C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4727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r>
              <a:rPr lang="pl-PL" b="1" dirty="0" smtClean="0"/>
              <a:t>Umiejętności </a:t>
            </a:r>
            <a:endParaRPr lang="pl-PL" dirty="0" smtClean="0"/>
          </a:p>
          <a:p>
            <a:r>
              <a:rPr lang="pl-PL" dirty="0" smtClean="0"/>
              <a:t>Umiejętności związane z tymi kompetencjami obejmują: posługiwanie się </a:t>
            </a:r>
            <a:r>
              <a:rPr lang="pl-PL" b="1" dirty="0" smtClean="0"/>
              <a:t>narzędziami i urządzeniami technicznymi </a:t>
            </a:r>
            <a:r>
              <a:rPr lang="pl-PL" dirty="0" smtClean="0"/>
              <a:t>oraz </a:t>
            </a:r>
            <a:r>
              <a:rPr lang="pl-PL" b="1" dirty="0" smtClean="0"/>
              <a:t>danymi naukowymi </a:t>
            </a:r>
            <a:r>
              <a:rPr lang="pl-PL" dirty="0" smtClean="0"/>
              <a:t>do osiągnięcia celu, </a:t>
            </a:r>
            <a:r>
              <a:rPr lang="pl-PL" b="1" dirty="0" smtClean="0"/>
              <a:t>podjęcia decyzji </a:t>
            </a:r>
            <a:r>
              <a:rPr lang="pl-PL" dirty="0" smtClean="0"/>
              <a:t>lub wyciągnięcia wniosku na podstawie dowodów. Równie istotne jest też </a:t>
            </a:r>
            <a:r>
              <a:rPr lang="pl-PL" b="1" dirty="0" smtClean="0"/>
              <a:t>rozpoznawanie niezbędnych cech postępowania naukowego </a:t>
            </a:r>
            <a:r>
              <a:rPr lang="pl-PL" dirty="0" smtClean="0"/>
              <a:t>oraz </a:t>
            </a:r>
            <a:r>
              <a:rPr lang="pl-PL" b="1" dirty="0" smtClean="0"/>
              <a:t>wyrażanie wniosków i sposobów rozumowania</a:t>
            </a:r>
            <a:r>
              <a:rPr lang="pl-PL" dirty="0" smtClean="0"/>
              <a:t>, które do tych wniosków doprowadziły. 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50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80565"/>
            <a:ext cx="10649607" cy="4127381"/>
          </a:xfrm>
        </p:spPr>
        <p:txBody>
          <a:bodyPr>
            <a:normAutofit/>
          </a:bodyPr>
          <a:lstStyle/>
          <a:p>
            <a:r>
              <a:rPr lang="pl-PL" b="1" dirty="0" smtClean="0"/>
              <a:t>Postawy </a:t>
            </a:r>
            <a:endParaRPr lang="pl-PL" dirty="0" smtClean="0"/>
          </a:p>
          <a:p>
            <a:r>
              <a:rPr lang="pl-PL" dirty="0" smtClean="0"/>
              <a:t>Kompetencje w tym obszarze wymagają przyjęcia postawy </a:t>
            </a:r>
            <a:r>
              <a:rPr lang="pl-PL" b="1" dirty="0" smtClean="0"/>
              <a:t>krytycznego rozumienia i ciekawości</a:t>
            </a:r>
            <a:r>
              <a:rPr lang="pl-PL" dirty="0" smtClean="0"/>
              <a:t>, a także zainteresowania </a:t>
            </a:r>
            <a:r>
              <a:rPr lang="pl-PL" b="1" dirty="0" smtClean="0"/>
              <a:t>kwestiami etycznymi </a:t>
            </a:r>
            <a:r>
              <a:rPr lang="pl-PL" dirty="0" smtClean="0"/>
              <a:t>oraz </a:t>
            </a:r>
            <a:r>
              <a:rPr lang="pl-PL" b="1" dirty="0" smtClean="0"/>
              <a:t>poszanowania bezpieczeństwa i trwałości</a:t>
            </a:r>
            <a:r>
              <a:rPr lang="pl-PL" dirty="0" smtClean="0"/>
              <a:t>, zwłaszcza w odniesieniu do postępu naukowo-technicznego dotyczącego danej osoby, jej rodziny, społeczności oraz zagadnień globalnych. </a:t>
            </a:r>
          </a:p>
          <a:p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504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447</Words>
  <Application>Microsoft Office PowerPoint</Application>
  <PresentationFormat>Niestandardowy</PresentationFormat>
  <Paragraphs>39</Paragraphs>
  <Slides>9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12</cp:revision>
  <dcterms:created xsi:type="dcterms:W3CDTF">2018-12-02T13:14:09Z</dcterms:created>
  <dcterms:modified xsi:type="dcterms:W3CDTF">2018-12-23T16:02:34Z</dcterms:modified>
</cp:coreProperties>
</file>